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7" d="100"/>
          <a:sy n="107" d="100"/>
        </p:scale>
        <p:origin x="-58" y="-5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5BE53CFA-F262-480B-A1E6-88C28E612B76}" type="datetimeFigureOut">
              <a:rPr lang="en-US" smtClean="0"/>
              <a:pPr/>
              <a:t>8/23/2013</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8A04B6CB-FECF-4822-A50F-43AAD491530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BE53CFA-F262-480B-A1E6-88C28E612B76}" type="datetimeFigureOut">
              <a:rPr lang="en-US" smtClean="0"/>
              <a:pPr/>
              <a:t>8/23/2013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A04B6CB-FECF-4822-A50F-43AAD491530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BE53CFA-F262-480B-A1E6-88C28E612B76}" type="datetimeFigureOut">
              <a:rPr lang="en-US" smtClean="0"/>
              <a:pPr/>
              <a:t>8/23/2013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A04B6CB-FECF-4822-A50F-43AAD491530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BE53CFA-F262-480B-A1E6-88C28E612B76}" type="datetimeFigureOut">
              <a:rPr lang="en-US" smtClean="0"/>
              <a:pPr/>
              <a:t>8/23/2013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A04B6CB-FECF-4822-A50F-43AAD4915307}"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BE53CFA-F262-480B-A1E6-88C28E612B76}" type="datetimeFigureOut">
              <a:rPr lang="en-US" smtClean="0"/>
              <a:pPr/>
              <a:t>8/23/2013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A04B6CB-FECF-4822-A50F-43AAD4915307}"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BE53CFA-F262-480B-A1E6-88C28E612B76}" type="datetimeFigureOut">
              <a:rPr lang="en-US" smtClean="0"/>
              <a:pPr/>
              <a:t>8/23/2013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A04B6CB-FECF-4822-A50F-43AAD4915307}"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BE53CFA-F262-480B-A1E6-88C28E612B76}" type="datetimeFigureOut">
              <a:rPr lang="en-US" smtClean="0"/>
              <a:pPr/>
              <a:t>8/23/2013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8A04B6CB-FECF-4822-A50F-43AAD4915307}"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5BE53CFA-F262-480B-A1E6-88C28E612B76}" type="datetimeFigureOut">
              <a:rPr lang="en-US" smtClean="0"/>
              <a:pPr/>
              <a:t>8/23/2013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8A04B6CB-FECF-4822-A50F-43AAD4915307}"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BE53CFA-F262-480B-A1E6-88C28E612B76}" type="datetimeFigureOut">
              <a:rPr lang="en-US" smtClean="0"/>
              <a:pPr/>
              <a:t>8/23/2013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8A04B6CB-FECF-4822-A50F-43AAD491530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5BE53CFA-F262-480B-A1E6-88C28E612B76}" type="datetimeFigureOut">
              <a:rPr lang="en-US" smtClean="0"/>
              <a:pPr/>
              <a:t>8/23/2013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A04B6CB-FECF-4822-A50F-43AAD4915307}"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5BE53CFA-F262-480B-A1E6-88C28E612B76}" type="datetimeFigureOut">
              <a:rPr lang="en-US" smtClean="0"/>
              <a:pPr/>
              <a:t>8/23/2013</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A04B6CB-FECF-4822-A50F-43AAD4915307}"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BE53CFA-F262-480B-A1E6-88C28E612B76}" type="datetimeFigureOut">
              <a:rPr lang="en-US" smtClean="0"/>
              <a:pPr/>
              <a:t>8/23/2013</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A04B6CB-FECF-4822-A50F-43AAD491530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Battle Over Reconstruction</a:t>
            </a:r>
            <a:endParaRPr lang="en-US" dirty="0"/>
          </a:p>
        </p:txBody>
      </p:sp>
      <p:sp>
        <p:nvSpPr>
          <p:cNvPr id="3" name="Subtitle 2"/>
          <p:cNvSpPr>
            <a:spLocks noGrp="1"/>
          </p:cNvSpPr>
          <p:nvPr>
            <p:ph type="subTitle" idx="1"/>
          </p:nvPr>
        </p:nvSpPr>
        <p:spPr/>
        <p:txBody>
          <a:bodyPr>
            <a:normAutofit fontScale="92500"/>
          </a:bodyPr>
          <a:lstStyle/>
          <a:p>
            <a:r>
              <a:rPr lang="en-US" dirty="0" smtClean="0">
                <a:solidFill>
                  <a:schemeClr val="bg2">
                    <a:lumMod val="25000"/>
                  </a:schemeClr>
                </a:solidFill>
              </a:rPr>
              <a:t>Andrew Johnson and the Radical Republicans fight for control of Reconstruction, 1865 - 1869</a:t>
            </a:r>
            <a:endParaRPr lang="en-US" dirty="0">
              <a:solidFill>
                <a:schemeClr val="bg2">
                  <a:lumMod val="2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14th Amendment Citizenship.jpg"/>
          <p:cNvPicPr>
            <a:picLocks noGrp="1" noChangeAspect="1"/>
          </p:cNvPicPr>
          <p:nvPr>
            <p:ph idx="1"/>
          </p:nvPr>
        </p:nvPicPr>
        <p:blipFill>
          <a:blip r:embed="rId2" cstate="print"/>
          <a:stretch>
            <a:fillRect/>
          </a:stretch>
        </p:blipFill>
        <p:spPr>
          <a:xfrm>
            <a:off x="990600" y="1219200"/>
            <a:ext cx="7213829" cy="4525962"/>
          </a:xfrm>
        </p:spPr>
      </p:pic>
      <p:sp>
        <p:nvSpPr>
          <p:cNvPr id="3" name="Title 2"/>
          <p:cNvSpPr>
            <a:spLocks noGrp="1"/>
          </p:cNvSpPr>
          <p:nvPr>
            <p:ph type="title"/>
          </p:nvPr>
        </p:nvSpPr>
        <p:spPr/>
        <p:txBody>
          <a:bodyPr/>
          <a:lstStyle/>
          <a:p>
            <a:pPr algn="ctr"/>
            <a:r>
              <a:rPr lang="en-US" dirty="0" smtClean="0">
                <a:solidFill>
                  <a:schemeClr val="accent1">
                    <a:lumMod val="75000"/>
                  </a:schemeClr>
                </a:solidFill>
                <a:latin typeface="MS Mincho" pitchFamily="49" charset="-128"/>
                <a:ea typeface="MS Mincho" pitchFamily="49" charset="-128"/>
              </a:rPr>
              <a:t>The 14</a:t>
            </a:r>
            <a:r>
              <a:rPr lang="en-US" baseline="30000" dirty="0" smtClean="0">
                <a:solidFill>
                  <a:schemeClr val="accent1">
                    <a:lumMod val="75000"/>
                  </a:schemeClr>
                </a:solidFill>
                <a:latin typeface="MS Mincho" pitchFamily="49" charset="-128"/>
                <a:ea typeface="MS Mincho" pitchFamily="49" charset="-128"/>
              </a:rPr>
              <a:t>th</a:t>
            </a:r>
            <a:r>
              <a:rPr lang="en-US" dirty="0" smtClean="0">
                <a:solidFill>
                  <a:schemeClr val="accent1">
                    <a:lumMod val="75000"/>
                  </a:schemeClr>
                </a:solidFill>
                <a:latin typeface="MS Mincho" pitchFamily="49" charset="-128"/>
                <a:ea typeface="MS Mincho" pitchFamily="49" charset="-128"/>
              </a:rPr>
              <a:t> Amendment </a:t>
            </a:r>
            <a:endParaRPr lang="en-US" dirty="0">
              <a:solidFill>
                <a:schemeClr val="accent1">
                  <a:lumMod val="75000"/>
                </a:schemeClr>
              </a:solidFill>
              <a:latin typeface="MS Mincho" pitchFamily="49" charset="-128"/>
              <a:ea typeface="MS Mincho" pitchFamily="49" charset="-128"/>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b="1" dirty="0" smtClean="0"/>
              <a:t>Section 1.</a:t>
            </a:r>
            <a:r>
              <a:rPr lang="en-US" dirty="0" smtClean="0"/>
              <a:t> All persons born or naturalized in the United States, and subject to the jurisdiction thereof, are citizens of the United States and of the State wherein they reside. No State shall make or enforce any law which shall abridge the privileges or immunities of citizens of the United States; nor shall any State deprive any person of life, liberty, or property, without due process of law; nor deny to any person within its jurisdiction the equal protection of the laws. </a:t>
            </a:r>
            <a:endParaRPr lang="en-US" dirty="0"/>
          </a:p>
        </p:txBody>
      </p:sp>
      <p:sp>
        <p:nvSpPr>
          <p:cNvPr id="3" name="Title 2"/>
          <p:cNvSpPr>
            <a:spLocks noGrp="1"/>
          </p:cNvSpPr>
          <p:nvPr>
            <p:ph type="title"/>
          </p:nvPr>
        </p:nvSpPr>
        <p:spPr/>
        <p:txBody>
          <a:bodyPr/>
          <a:lstStyle/>
          <a:p>
            <a:r>
              <a:rPr lang="en-US" dirty="0" smtClean="0">
                <a:solidFill>
                  <a:schemeClr val="accent1">
                    <a:lumMod val="75000"/>
                  </a:schemeClr>
                </a:solidFill>
              </a:rPr>
              <a:t>The Fourteenth Amendment</a:t>
            </a:r>
            <a:endParaRPr lang="en-US"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solidFill>
                  <a:schemeClr val="accent1">
                    <a:lumMod val="75000"/>
                  </a:schemeClr>
                </a:solidFill>
              </a:rPr>
              <a:t>The Fourteenth Amendment gave citizenship to any person born in the territorial United States (including both ex-Confederates and African-American enslaved persons).  It also made it the business of the national government to see to it that states protected the rights of the </a:t>
            </a:r>
            <a:r>
              <a:rPr lang="en-US" i="1" u="sng" dirty="0" smtClean="0">
                <a:solidFill>
                  <a:schemeClr val="accent1">
                    <a:lumMod val="75000"/>
                  </a:schemeClr>
                </a:solidFill>
              </a:rPr>
              <a:t>nation’s</a:t>
            </a:r>
            <a:r>
              <a:rPr lang="en-US" dirty="0" smtClean="0">
                <a:solidFill>
                  <a:schemeClr val="accent1">
                    <a:lumMod val="75000"/>
                  </a:schemeClr>
                </a:solidFill>
              </a:rPr>
              <a:t> citizens. This is how Civil Rights leaders of the 1960s challenged Jim Crow laws and segregation in the South.  But it took a long time to evoke real change. </a:t>
            </a:r>
            <a:endParaRPr lang="en-US" dirty="0">
              <a:solidFill>
                <a:schemeClr val="accent1">
                  <a:lumMod val="75000"/>
                </a:schemeClr>
              </a:solidFill>
            </a:endParaRPr>
          </a:p>
        </p:txBody>
      </p:sp>
      <p:sp>
        <p:nvSpPr>
          <p:cNvPr id="3" name="Title 2"/>
          <p:cNvSpPr>
            <a:spLocks noGrp="1"/>
          </p:cNvSpPr>
          <p:nvPr>
            <p:ph type="title"/>
          </p:nvPr>
        </p:nvSpPr>
        <p:spPr/>
        <p:txBody>
          <a:bodyPr/>
          <a:lstStyle/>
          <a:p>
            <a:pPr algn="ctr"/>
            <a:r>
              <a:rPr lang="en-US" b="0" dirty="0" smtClean="0">
                <a:solidFill>
                  <a:schemeClr val="tx1"/>
                </a:solidFill>
              </a:rPr>
              <a:t>The Fourteenth Amendment</a:t>
            </a:r>
            <a:endParaRPr lang="en-US" b="0" dirty="0">
              <a:solidFill>
                <a:schemeClr val="tx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accent1"/>
                </a:solidFill>
              </a:rPr>
              <a:t>The Fourteenth Amendment</a:t>
            </a:r>
            <a:endParaRPr lang="en-US" dirty="0">
              <a:solidFill>
                <a:schemeClr val="accent1"/>
              </a:solidFill>
            </a:endParaRPr>
          </a:p>
        </p:txBody>
      </p:sp>
      <p:sp>
        <p:nvSpPr>
          <p:cNvPr id="5" name="Text Placeholder 4"/>
          <p:cNvSpPr>
            <a:spLocks noGrp="1"/>
          </p:cNvSpPr>
          <p:nvPr>
            <p:ph type="body" idx="1"/>
          </p:nvPr>
        </p:nvSpPr>
        <p:spPr/>
        <p:txBody>
          <a:bodyPr>
            <a:normAutofit lnSpcReduction="10000"/>
          </a:bodyPr>
          <a:lstStyle/>
          <a:p>
            <a:r>
              <a:rPr lang="en-US" dirty="0" smtClean="0"/>
              <a:t>Immigration and Citizenship</a:t>
            </a:r>
            <a:endParaRPr lang="en-US" dirty="0"/>
          </a:p>
        </p:txBody>
      </p:sp>
      <p:sp>
        <p:nvSpPr>
          <p:cNvPr id="7" name="Text Placeholder 6"/>
          <p:cNvSpPr>
            <a:spLocks noGrp="1"/>
          </p:cNvSpPr>
          <p:nvPr>
            <p:ph type="body" sz="half" idx="3"/>
          </p:nvPr>
        </p:nvSpPr>
        <p:spPr/>
        <p:txBody>
          <a:bodyPr>
            <a:normAutofit fontScale="92500"/>
          </a:bodyPr>
          <a:lstStyle/>
          <a:p>
            <a:r>
              <a:rPr lang="en-US" dirty="0" smtClean="0"/>
              <a:t>Fighting Illegal Immigrants has taken on a hostile tone.</a:t>
            </a:r>
            <a:endParaRPr lang="en-US" dirty="0"/>
          </a:p>
        </p:txBody>
      </p:sp>
      <p:sp>
        <p:nvSpPr>
          <p:cNvPr id="6" name="Content Placeholder 5"/>
          <p:cNvSpPr>
            <a:spLocks noGrp="1"/>
          </p:cNvSpPr>
          <p:nvPr>
            <p:ph sz="quarter" idx="2"/>
          </p:nvPr>
        </p:nvSpPr>
        <p:spPr/>
        <p:txBody>
          <a:bodyPr>
            <a:normAutofit lnSpcReduction="10000"/>
          </a:bodyPr>
          <a:lstStyle/>
          <a:p>
            <a:r>
              <a:rPr lang="en-US" dirty="0" smtClean="0"/>
              <a:t>When children are born in the United States they become US Citizens automatically.  Some people believe that the children of illegal immigrants should not be allowed citizenship and seek to change the Constitution.</a:t>
            </a:r>
            <a:endParaRPr lang="en-US" dirty="0"/>
          </a:p>
        </p:txBody>
      </p:sp>
      <p:pic>
        <p:nvPicPr>
          <p:cNvPr id="9" name="Content Placeholder 8" descr="Arizona Baby.jpg"/>
          <p:cNvPicPr>
            <a:picLocks noGrp="1" noChangeAspect="1"/>
          </p:cNvPicPr>
          <p:nvPr>
            <p:ph sz="quarter" idx="4"/>
          </p:nvPr>
        </p:nvPicPr>
        <p:blipFill>
          <a:blip r:embed="rId2" cstate="print"/>
          <a:stretch>
            <a:fillRect/>
          </a:stretch>
        </p:blipFill>
        <p:spPr>
          <a:xfrm>
            <a:off x="5314627" y="1444625"/>
            <a:ext cx="2702571" cy="3941763"/>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p:cNvSpPr>
            <a:spLocks noGrp="1"/>
          </p:cNvSpPr>
          <p:nvPr>
            <p:ph idx="1"/>
          </p:nvPr>
        </p:nvSpPr>
        <p:spPr/>
        <p:txBody>
          <a:bodyPr/>
          <a:lstStyle/>
          <a:p>
            <a:r>
              <a:rPr lang="en-US" dirty="0" smtClean="0"/>
              <a:t>The government of any Southern State which had not ratified the 14</a:t>
            </a:r>
            <a:r>
              <a:rPr lang="en-US" baseline="30000" dirty="0" smtClean="0"/>
              <a:t>th</a:t>
            </a:r>
            <a:r>
              <a:rPr lang="en-US" dirty="0" smtClean="0"/>
              <a:t> Amendment was removed and replaced.</a:t>
            </a:r>
          </a:p>
          <a:p>
            <a:r>
              <a:rPr lang="en-US" dirty="0" smtClean="0"/>
              <a:t>Military rule was established in five districts.</a:t>
            </a:r>
          </a:p>
          <a:p>
            <a:r>
              <a:rPr lang="en-US" dirty="0" smtClean="0"/>
              <a:t>The 14</a:t>
            </a:r>
            <a:r>
              <a:rPr lang="en-US" baseline="30000" dirty="0" smtClean="0"/>
              <a:t>th</a:t>
            </a:r>
            <a:r>
              <a:rPr lang="en-US" dirty="0" smtClean="0"/>
              <a:t> Amendment must be ratified by the new state government.</a:t>
            </a:r>
          </a:p>
          <a:p>
            <a:r>
              <a:rPr lang="en-US" dirty="0" smtClean="0"/>
              <a:t>The right to suffrage must be established under the new state government for all African-American men.  </a:t>
            </a:r>
            <a:endParaRPr lang="en-US" dirty="0"/>
          </a:p>
        </p:txBody>
      </p:sp>
      <p:sp>
        <p:nvSpPr>
          <p:cNvPr id="10" name="Title 9"/>
          <p:cNvSpPr>
            <a:spLocks noGrp="1"/>
          </p:cNvSpPr>
          <p:nvPr>
            <p:ph type="title"/>
          </p:nvPr>
        </p:nvSpPr>
        <p:spPr/>
        <p:txBody>
          <a:bodyPr/>
          <a:lstStyle/>
          <a:p>
            <a:r>
              <a:rPr lang="en-US" dirty="0" smtClean="0">
                <a:solidFill>
                  <a:schemeClr val="accent1"/>
                </a:solidFill>
              </a:rPr>
              <a:t>Radical Republican Policies:</a:t>
            </a:r>
            <a:endParaRPr lang="en-US" dirty="0">
              <a:solidFill>
                <a:schemeClr val="accent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Hiram Revels.jpg"/>
          <p:cNvPicPr>
            <a:picLocks noGrp="1" noChangeAspect="1"/>
          </p:cNvPicPr>
          <p:nvPr>
            <p:ph sz="half" idx="1"/>
          </p:nvPr>
        </p:nvPicPr>
        <p:blipFill>
          <a:blip r:embed="rId2" cstate="print"/>
          <a:stretch>
            <a:fillRect/>
          </a:stretch>
        </p:blipFill>
        <p:spPr>
          <a:xfrm>
            <a:off x="634433" y="1481138"/>
            <a:ext cx="3684133" cy="4525962"/>
          </a:xfrm>
        </p:spPr>
      </p:pic>
      <p:sp>
        <p:nvSpPr>
          <p:cNvPr id="6" name="Content Placeholder 5"/>
          <p:cNvSpPr>
            <a:spLocks noGrp="1"/>
          </p:cNvSpPr>
          <p:nvPr>
            <p:ph sz="half" idx="2"/>
          </p:nvPr>
        </p:nvSpPr>
        <p:spPr/>
        <p:txBody>
          <a:bodyPr>
            <a:normAutofit lnSpcReduction="10000"/>
          </a:bodyPr>
          <a:lstStyle/>
          <a:p>
            <a:r>
              <a:rPr lang="en-US" dirty="0" smtClean="0"/>
              <a:t>Hiram Revels was elected to the United States Senate by the state of Alabama.  African Americans were elected to many positions, such as sheriff, mayor, judges, or Congressmen.</a:t>
            </a:r>
            <a:endParaRPr lang="en-US" dirty="0"/>
          </a:p>
        </p:txBody>
      </p:sp>
      <p:sp>
        <p:nvSpPr>
          <p:cNvPr id="4" name="Title 3"/>
          <p:cNvSpPr>
            <a:spLocks noGrp="1"/>
          </p:cNvSpPr>
          <p:nvPr>
            <p:ph type="title"/>
          </p:nvPr>
        </p:nvSpPr>
        <p:spPr/>
        <p:txBody>
          <a:bodyPr>
            <a:normAutofit fontScale="90000"/>
          </a:bodyPr>
          <a:lstStyle/>
          <a:p>
            <a:r>
              <a:rPr lang="en-US" dirty="0" smtClean="0"/>
              <a:t>African American Elected Leaders</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lstStyle/>
          <a:p>
            <a:r>
              <a:rPr lang="en-US" dirty="0" smtClean="0"/>
              <a:t>Born in Virginia into slavery, Blanche K. Bruce became a United States Senator from the state of Mississippi.</a:t>
            </a:r>
            <a:endParaRPr lang="en-US" dirty="0"/>
          </a:p>
        </p:txBody>
      </p:sp>
      <p:pic>
        <p:nvPicPr>
          <p:cNvPr id="5" name="Content Placeholder 4" descr="Blanche K. Bruce.jpg"/>
          <p:cNvPicPr>
            <a:picLocks noGrp="1" noChangeAspect="1"/>
          </p:cNvPicPr>
          <p:nvPr>
            <p:ph sz="half" idx="2"/>
          </p:nvPr>
        </p:nvPicPr>
        <p:blipFill>
          <a:blip r:embed="rId2" cstate="print"/>
          <a:stretch>
            <a:fillRect/>
          </a:stretch>
        </p:blipFill>
        <p:spPr>
          <a:xfrm>
            <a:off x="4874087" y="1481138"/>
            <a:ext cx="3586825" cy="4525962"/>
          </a:xfrm>
        </p:spPr>
      </p:pic>
      <p:sp>
        <p:nvSpPr>
          <p:cNvPr id="4" name="Title 3"/>
          <p:cNvSpPr>
            <a:spLocks noGrp="1"/>
          </p:cNvSpPr>
          <p:nvPr>
            <p:ph type="title"/>
          </p:nvPr>
        </p:nvSpPr>
        <p:spPr/>
        <p:txBody>
          <a:bodyPr/>
          <a:lstStyle/>
          <a:p>
            <a:r>
              <a:rPr lang="en-US" dirty="0" smtClean="0"/>
              <a:t>Blanche K. Bruce</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Scalawags.jpg"/>
          <p:cNvPicPr>
            <a:picLocks noGrp="1" noChangeAspect="1"/>
          </p:cNvPicPr>
          <p:nvPr>
            <p:ph sz="half" idx="1"/>
          </p:nvPr>
        </p:nvPicPr>
        <p:blipFill>
          <a:blip r:embed="rId2" cstate="print"/>
          <a:stretch>
            <a:fillRect/>
          </a:stretch>
        </p:blipFill>
        <p:spPr>
          <a:xfrm>
            <a:off x="966787" y="1481931"/>
            <a:ext cx="3019425" cy="4524375"/>
          </a:xfrm>
        </p:spPr>
      </p:pic>
      <p:sp>
        <p:nvSpPr>
          <p:cNvPr id="3" name="Content Placeholder 2"/>
          <p:cNvSpPr>
            <a:spLocks noGrp="1"/>
          </p:cNvSpPr>
          <p:nvPr>
            <p:ph sz="half" idx="2"/>
          </p:nvPr>
        </p:nvSpPr>
        <p:spPr/>
        <p:txBody>
          <a:bodyPr>
            <a:normAutofit fontScale="92500"/>
          </a:bodyPr>
          <a:lstStyle/>
          <a:p>
            <a:r>
              <a:rPr lang="en-US" dirty="0" smtClean="0"/>
              <a:t>Southerners who had opposed secession and now supported the policies of the United States national government to Reconstruct the South were called this pejorative term -  scalawags.</a:t>
            </a:r>
            <a:endParaRPr lang="en-US" dirty="0"/>
          </a:p>
        </p:txBody>
      </p:sp>
      <p:sp>
        <p:nvSpPr>
          <p:cNvPr id="4" name="Title 3"/>
          <p:cNvSpPr>
            <a:spLocks noGrp="1"/>
          </p:cNvSpPr>
          <p:nvPr>
            <p:ph type="title"/>
          </p:nvPr>
        </p:nvSpPr>
        <p:spPr/>
        <p:txBody>
          <a:bodyPr/>
          <a:lstStyle/>
          <a:p>
            <a:pPr algn="ctr"/>
            <a:r>
              <a:rPr lang="en-US" dirty="0" smtClean="0">
                <a:solidFill>
                  <a:schemeClr val="tx1"/>
                </a:solidFill>
              </a:rPr>
              <a:t>Scalawags</a:t>
            </a:r>
            <a:endParaRPr lang="en-US" dirty="0">
              <a:solidFill>
                <a:schemeClr val="tx1"/>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85000" lnSpcReduction="20000"/>
          </a:bodyPr>
          <a:lstStyle/>
          <a:p>
            <a:r>
              <a:rPr lang="en-US" dirty="0" smtClean="0"/>
              <a:t>The term carpetbagger was reserved for Northern whites who moved South to help the Reconstruction process – business leaders, politicians, or even teachers.  Many ex-Confederates thought these men and women had come South to gain money or power and questioned their good motives.</a:t>
            </a:r>
            <a:endParaRPr lang="en-US" dirty="0"/>
          </a:p>
        </p:txBody>
      </p:sp>
      <p:pic>
        <p:nvPicPr>
          <p:cNvPr id="5" name="Content Placeholder 4" descr="Carpetbagger.jpg"/>
          <p:cNvPicPr>
            <a:picLocks noGrp="1" noChangeAspect="1"/>
          </p:cNvPicPr>
          <p:nvPr>
            <p:ph sz="half" idx="2"/>
          </p:nvPr>
        </p:nvPicPr>
        <p:blipFill>
          <a:blip r:embed="rId2" cstate="print"/>
          <a:stretch>
            <a:fillRect/>
          </a:stretch>
        </p:blipFill>
        <p:spPr>
          <a:xfrm>
            <a:off x="4495800" y="1447800"/>
            <a:ext cx="4415789" cy="4343400"/>
          </a:xfrm>
        </p:spPr>
      </p:pic>
      <p:sp>
        <p:nvSpPr>
          <p:cNvPr id="4" name="Title 3"/>
          <p:cNvSpPr>
            <a:spLocks noGrp="1"/>
          </p:cNvSpPr>
          <p:nvPr>
            <p:ph type="title"/>
          </p:nvPr>
        </p:nvSpPr>
        <p:spPr/>
        <p:txBody>
          <a:bodyPr/>
          <a:lstStyle/>
          <a:p>
            <a:pPr algn="ctr"/>
            <a:r>
              <a:rPr lang="en-US" dirty="0" smtClean="0"/>
              <a:t>Carpetbaggers</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lnSpcReduction="10000"/>
          </a:bodyPr>
          <a:lstStyle/>
          <a:p>
            <a:r>
              <a:rPr lang="en-US" dirty="0" smtClean="0"/>
              <a:t>Andrew Johnson was impeached before the Senate for replacing a member of his own Cabinet – a weak charge with no Constitutional merit.  He was not removed from office.</a:t>
            </a:r>
            <a:endParaRPr lang="en-US" dirty="0"/>
          </a:p>
        </p:txBody>
      </p:sp>
      <p:pic>
        <p:nvPicPr>
          <p:cNvPr id="5" name="Content Placeholder 4" descr="Andrew Johnson.jpg"/>
          <p:cNvPicPr>
            <a:picLocks noGrp="1" noChangeAspect="1"/>
          </p:cNvPicPr>
          <p:nvPr>
            <p:ph sz="half" idx="2"/>
          </p:nvPr>
        </p:nvPicPr>
        <p:blipFill>
          <a:blip r:embed="rId2" cstate="print"/>
          <a:stretch>
            <a:fillRect/>
          </a:stretch>
        </p:blipFill>
        <p:spPr>
          <a:xfrm>
            <a:off x="4724400" y="829469"/>
            <a:ext cx="3581400" cy="5372100"/>
          </a:xfrm>
        </p:spPr>
      </p:pic>
      <p:sp>
        <p:nvSpPr>
          <p:cNvPr id="4" name="Title 3"/>
          <p:cNvSpPr>
            <a:spLocks noGrp="1"/>
          </p:cNvSpPr>
          <p:nvPr>
            <p:ph type="title"/>
          </p:nvPr>
        </p:nvSpPr>
        <p:spPr/>
        <p:txBody>
          <a:bodyPr>
            <a:normAutofit fontScale="90000"/>
          </a:bodyPr>
          <a:lstStyle/>
          <a:p>
            <a:r>
              <a:rPr lang="en-US" dirty="0" smtClean="0">
                <a:solidFill>
                  <a:schemeClr val="tx2">
                    <a:lumMod val="25000"/>
                  </a:schemeClr>
                </a:solidFill>
              </a:rPr>
              <a:t>The Impeachment of Andrew Johnson</a:t>
            </a:r>
            <a:endParaRPr lang="en-US" dirty="0">
              <a:solidFill>
                <a:schemeClr val="tx2">
                  <a:lumMod val="25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type="body" sz="half" idx="2"/>
          </p:nvPr>
        </p:nvSpPr>
        <p:spPr/>
        <p:txBody>
          <a:bodyPr>
            <a:normAutofit lnSpcReduction="10000"/>
          </a:bodyPr>
          <a:lstStyle/>
          <a:p>
            <a:pPr algn="l"/>
            <a:r>
              <a:rPr lang="en-US" dirty="0" smtClean="0">
                <a:solidFill>
                  <a:schemeClr val="bg1"/>
                </a:solidFill>
              </a:rPr>
              <a:t>Passed in 1865, Congress would require every state in the former Confederacy to ratify the 13</a:t>
            </a:r>
            <a:r>
              <a:rPr lang="en-US" baseline="30000" dirty="0" smtClean="0">
                <a:solidFill>
                  <a:schemeClr val="bg1"/>
                </a:solidFill>
              </a:rPr>
              <a:t>th</a:t>
            </a:r>
            <a:r>
              <a:rPr lang="en-US" dirty="0" smtClean="0">
                <a:solidFill>
                  <a:schemeClr val="bg1"/>
                </a:solidFill>
              </a:rPr>
              <a:t> Amendment to the Constitution before it could re-enter the Union.</a:t>
            </a:r>
          </a:p>
          <a:p>
            <a:endParaRPr lang="en-US" dirty="0"/>
          </a:p>
        </p:txBody>
      </p:sp>
      <p:pic>
        <p:nvPicPr>
          <p:cNvPr id="11" name="Picture Placeholder 10" descr="Thirteenth Amendment.gif"/>
          <p:cNvPicPr>
            <a:picLocks noGrp="1" noChangeAspect="1"/>
          </p:cNvPicPr>
          <p:nvPr>
            <p:ph type="pic" idx="1"/>
          </p:nvPr>
        </p:nvPicPr>
        <p:blipFill>
          <a:blip r:embed="rId2" cstate="print"/>
          <a:srcRect t="7570" b="7570"/>
          <a:stretch>
            <a:fillRect/>
          </a:stretch>
        </p:blipFill>
        <p:spPr/>
      </p:pic>
      <p:sp>
        <p:nvSpPr>
          <p:cNvPr id="4" name="Title 3"/>
          <p:cNvSpPr>
            <a:spLocks noGrp="1"/>
          </p:cNvSpPr>
          <p:nvPr>
            <p:ph type="title"/>
          </p:nvPr>
        </p:nvSpPr>
        <p:spPr/>
        <p:txBody>
          <a:bodyPr>
            <a:normAutofit/>
          </a:bodyPr>
          <a:lstStyle/>
          <a:p>
            <a:r>
              <a:rPr lang="en-US" dirty="0" smtClean="0"/>
              <a:t>The 13</a:t>
            </a:r>
            <a:r>
              <a:rPr lang="en-US" baseline="30000" dirty="0" smtClean="0"/>
              <a:t>th</a:t>
            </a:r>
            <a:r>
              <a:rPr lang="en-US" dirty="0" smtClean="0"/>
              <a:t> Amendment to the Constitution</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President Ulysses S. Grant, Republican</a:t>
            </a:r>
            <a:endParaRPr lang="en-US" dirty="0"/>
          </a:p>
        </p:txBody>
      </p:sp>
      <p:sp>
        <p:nvSpPr>
          <p:cNvPr id="7" name="Text Placeholder 6"/>
          <p:cNvSpPr>
            <a:spLocks noGrp="1"/>
          </p:cNvSpPr>
          <p:nvPr>
            <p:ph type="body" idx="1"/>
          </p:nvPr>
        </p:nvSpPr>
        <p:spPr/>
        <p:txBody>
          <a:bodyPr>
            <a:normAutofit/>
          </a:bodyPr>
          <a:lstStyle/>
          <a:p>
            <a:pPr algn="l"/>
            <a:r>
              <a:rPr lang="en-US" dirty="0" smtClean="0"/>
              <a:t>President Grant</a:t>
            </a:r>
            <a:endParaRPr lang="en-US" dirty="0"/>
          </a:p>
        </p:txBody>
      </p:sp>
      <p:sp>
        <p:nvSpPr>
          <p:cNvPr id="11" name="Text Placeholder 10"/>
          <p:cNvSpPr>
            <a:spLocks noGrp="1"/>
          </p:cNvSpPr>
          <p:nvPr>
            <p:ph type="body" sz="half" idx="3"/>
          </p:nvPr>
        </p:nvSpPr>
        <p:spPr/>
        <p:txBody>
          <a:bodyPr/>
          <a:lstStyle/>
          <a:p>
            <a:r>
              <a:rPr lang="en-US" dirty="0" smtClean="0"/>
              <a:t>Former US General</a:t>
            </a:r>
            <a:endParaRPr lang="en-US" dirty="0"/>
          </a:p>
        </p:txBody>
      </p:sp>
      <p:pic>
        <p:nvPicPr>
          <p:cNvPr id="10" name="Picture Placeholder 9" descr="Ulysses S. Grant.jpg"/>
          <p:cNvPicPr>
            <a:picLocks noGrp="1" noChangeAspect="1"/>
          </p:cNvPicPr>
          <p:nvPr>
            <p:ph sz="quarter" idx="2"/>
          </p:nvPr>
        </p:nvPicPr>
        <p:blipFill>
          <a:blip r:embed="rId2" cstate="print"/>
          <a:stretch>
            <a:fillRect/>
          </a:stretch>
        </p:blipFill>
        <p:spPr>
          <a:xfrm>
            <a:off x="895661" y="1444625"/>
            <a:ext cx="3163265" cy="3941763"/>
          </a:xfrm>
        </p:spPr>
      </p:pic>
      <p:sp>
        <p:nvSpPr>
          <p:cNvPr id="12" name="Content Placeholder 11"/>
          <p:cNvSpPr>
            <a:spLocks noGrp="1"/>
          </p:cNvSpPr>
          <p:nvPr>
            <p:ph sz="quarter" idx="4"/>
          </p:nvPr>
        </p:nvSpPr>
        <p:spPr/>
        <p:txBody>
          <a:bodyPr>
            <a:normAutofit fontScale="85000" lnSpcReduction="10000"/>
          </a:bodyPr>
          <a:lstStyle/>
          <a:p>
            <a:r>
              <a:rPr lang="en-US" dirty="0" smtClean="0"/>
              <a:t>Ulysses S. Grant has a poor reputation as a President of the United States, mostly due to the corruption which was discovered under his administration.  He himself, though, was honest, devoted to the rights of Freedmen and the Reconstruction of the US, and capable. The 15</a:t>
            </a:r>
            <a:r>
              <a:rPr lang="en-US" baseline="30000" dirty="0" smtClean="0"/>
              <a:t>th</a:t>
            </a:r>
            <a:r>
              <a:rPr lang="en-US" dirty="0" smtClean="0"/>
              <a:t> Amendment was ratified which gave suffrage </a:t>
            </a:r>
            <a:r>
              <a:rPr lang="en-US" smtClean="0"/>
              <a:t>to African-Americans.</a:t>
            </a:r>
            <a:endParaRPr lang="en-US" dirty="0" smtClean="0"/>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half" idx="1"/>
          </p:nvPr>
        </p:nvSpPr>
        <p:spPr/>
        <p:txBody>
          <a:bodyPr>
            <a:normAutofit fontScale="92500"/>
          </a:bodyPr>
          <a:lstStyle/>
          <a:p>
            <a:r>
              <a:rPr lang="en-US" dirty="0" smtClean="0"/>
              <a:t>With the end of Reconstruction, violent hate groups like the Ku Klux Klan began to use physical intimidation and brutality in order to repress African-Americans and deny them their Constitutional rights.</a:t>
            </a:r>
            <a:endParaRPr lang="en-US" dirty="0"/>
          </a:p>
        </p:txBody>
      </p:sp>
      <p:pic>
        <p:nvPicPr>
          <p:cNvPr id="9" name="Content Placeholder 8" descr="KKK.jpg"/>
          <p:cNvPicPr>
            <a:picLocks noGrp="1" noChangeAspect="1"/>
          </p:cNvPicPr>
          <p:nvPr>
            <p:ph sz="half" idx="2"/>
          </p:nvPr>
        </p:nvPicPr>
        <p:blipFill>
          <a:blip r:embed="rId2" cstate="print"/>
          <a:stretch>
            <a:fillRect/>
          </a:stretch>
        </p:blipFill>
        <p:spPr>
          <a:xfrm>
            <a:off x="4930613" y="1481138"/>
            <a:ext cx="3473773" cy="4525962"/>
          </a:xfrm>
        </p:spPr>
      </p:pic>
      <p:sp>
        <p:nvSpPr>
          <p:cNvPr id="2" name="Title 1"/>
          <p:cNvSpPr>
            <a:spLocks noGrp="1"/>
          </p:cNvSpPr>
          <p:nvPr>
            <p:ph type="title"/>
          </p:nvPr>
        </p:nvSpPr>
        <p:spPr/>
        <p:txBody>
          <a:bodyPr/>
          <a:lstStyle/>
          <a:p>
            <a:r>
              <a:rPr lang="en-US" dirty="0" smtClean="0"/>
              <a:t>The Rise of Hate Groups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half" idx="1"/>
          </p:nvPr>
        </p:nvSpPr>
        <p:spPr/>
        <p:txBody>
          <a:bodyPr>
            <a:normAutofit fontScale="92500" lnSpcReduction="10000"/>
          </a:bodyPr>
          <a:lstStyle/>
          <a:p>
            <a:r>
              <a:rPr lang="en-US" dirty="0" smtClean="0"/>
              <a:t>Andrew Johnson offered broad amnesty to most ex-Confederates.  He required that they ratify the 13</a:t>
            </a:r>
            <a:r>
              <a:rPr lang="en-US" baseline="30000" dirty="0" smtClean="0"/>
              <a:t>th</a:t>
            </a:r>
            <a:r>
              <a:rPr lang="en-US" dirty="0" smtClean="0"/>
              <a:t> Amendment, but would permit former Confederate government officials and officers to serve in the Congress.</a:t>
            </a:r>
            <a:endParaRPr lang="en-US" dirty="0"/>
          </a:p>
        </p:txBody>
      </p:sp>
      <p:pic>
        <p:nvPicPr>
          <p:cNvPr id="8" name="Content Placeholder 7" descr="Andrew Johnson.jpg"/>
          <p:cNvPicPr>
            <a:picLocks noGrp="1" noChangeAspect="1"/>
          </p:cNvPicPr>
          <p:nvPr>
            <p:ph sz="half" idx="2"/>
          </p:nvPr>
        </p:nvPicPr>
        <p:blipFill>
          <a:blip r:embed="rId2" cstate="print"/>
          <a:stretch>
            <a:fillRect/>
          </a:stretch>
        </p:blipFill>
        <p:spPr>
          <a:xfrm>
            <a:off x="4953000" y="1447800"/>
            <a:ext cx="3060700" cy="4591050"/>
          </a:xfrm>
        </p:spPr>
      </p:pic>
      <p:sp>
        <p:nvSpPr>
          <p:cNvPr id="5" name="Title 4"/>
          <p:cNvSpPr>
            <a:spLocks noGrp="1"/>
          </p:cNvSpPr>
          <p:nvPr>
            <p:ph type="title"/>
          </p:nvPr>
        </p:nvSpPr>
        <p:spPr/>
        <p:txBody>
          <a:bodyPr/>
          <a:lstStyle/>
          <a:p>
            <a:r>
              <a:rPr lang="en-US" dirty="0" smtClean="0"/>
              <a:t>Andrew Johnson’s Restoration</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Nast Black Voters.jpg"/>
          <p:cNvPicPr>
            <a:picLocks noGrp="1" noChangeAspect="1"/>
          </p:cNvPicPr>
          <p:nvPr>
            <p:ph sz="half" idx="1"/>
          </p:nvPr>
        </p:nvPicPr>
        <p:blipFill>
          <a:blip r:embed="rId2" cstate="print"/>
          <a:stretch>
            <a:fillRect/>
          </a:stretch>
        </p:blipFill>
        <p:spPr>
          <a:xfrm>
            <a:off x="248597" y="1447800"/>
            <a:ext cx="5445737" cy="4038600"/>
          </a:xfrm>
        </p:spPr>
      </p:pic>
      <p:sp>
        <p:nvSpPr>
          <p:cNvPr id="3" name="Content Placeholder 2"/>
          <p:cNvSpPr>
            <a:spLocks noGrp="1"/>
          </p:cNvSpPr>
          <p:nvPr>
            <p:ph sz="half" idx="2"/>
          </p:nvPr>
        </p:nvSpPr>
        <p:spPr>
          <a:xfrm>
            <a:off x="5486400" y="1481328"/>
            <a:ext cx="3200400" cy="4525963"/>
          </a:xfrm>
        </p:spPr>
        <p:txBody>
          <a:bodyPr>
            <a:normAutofit fontScale="92500" lnSpcReduction="20000"/>
          </a:bodyPr>
          <a:lstStyle/>
          <a:p>
            <a:r>
              <a:rPr lang="en-US" sz="2000" dirty="0" smtClean="0"/>
              <a:t>Radical Republicans in Congress wanted to provide more rights for African Americans and to reconstruct Southern Society by providing suffrage, education, and economic opportunities for Freedmen.</a:t>
            </a:r>
          </a:p>
          <a:p>
            <a:r>
              <a:rPr lang="en-US" sz="2000" dirty="0" smtClean="0"/>
              <a:t>Many Radical Republicans also wanted to see rebellious Southerners punished for their part in the Civil War.</a:t>
            </a:r>
          </a:p>
          <a:p>
            <a:endParaRPr lang="en-US" sz="2000" dirty="0">
              <a:solidFill>
                <a:schemeClr val="tx2">
                  <a:lumMod val="25000"/>
                </a:schemeClr>
              </a:solidFill>
            </a:endParaRPr>
          </a:p>
        </p:txBody>
      </p:sp>
      <p:sp>
        <p:nvSpPr>
          <p:cNvPr id="4" name="Title 3"/>
          <p:cNvSpPr>
            <a:spLocks noGrp="1"/>
          </p:cNvSpPr>
          <p:nvPr>
            <p:ph type="title"/>
          </p:nvPr>
        </p:nvSpPr>
        <p:spPr/>
        <p:txBody>
          <a:bodyPr/>
          <a:lstStyle/>
          <a:p>
            <a:r>
              <a:rPr lang="en-US" dirty="0" smtClean="0">
                <a:solidFill>
                  <a:schemeClr val="accent1"/>
                </a:solidFill>
              </a:rPr>
              <a:t>Why did Congress object?</a:t>
            </a:r>
            <a:endParaRPr lang="en-US" dirty="0">
              <a:solidFill>
                <a:schemeClr val="accent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sz="half" idx="1"/>
          </p:nvPr>
        </p:nvSpPr>
        <p:spPr/>
        <p:txBody>
          <a:bodyPr>
            <a:normAutofit fontScale="92500" lnSpcReduction="10000"/>
          </a:bodyPr>
          <a:lstStyle/>
          <a:p>
            <a:pPr algn="l"/>
            <a:r>
              <a:rPr lang="en-US" dirty="0" smtClean="0"/>
              <a:t>Alexander Stephens, pictured to the right, was the Vice President of the Confederate States of America.  He was elected to the Senate from Georgia following the Civil War, but Congress refused to allow him to take his seat.</a:t>
            </a:r>
            <a:endParaRPr lang="en-US" dirty="0"/>
          </a:p>
        </p:txBody>
      </p:sp>
      <p:pic>
        <p:nvPicPr>
          <p:cNvPr id="11" name="Content Placeholder 10" descr="Alexander Stephens.jpg"/>
          <p:cNvPicPr>
            <a:picLocks noGrp="1" noChangeAspect="1"/>
          </p:cNvPicPr>
          <p:nvPr>
            <p:ph sz="half" idx="2"/>
          </p:nvPr>
        </p:nvPicPr>
        <p:blipFill>
          <a:blip r:embed="rId2" cstate="print"/>
          <a:stretch>
            <a:fillRect/>
          </a:stretch>
        </p:blipFill>
        <p:spPr>
          <a:xfrm>
            <a:off x="4800600" y="990600"/>
            <a:ext cx="3682947" cy="5022201"/>
          </a:xfrm>
        </p:spPr>
      </p:pic>
      <p:sp>
        <p:nvSpPr>
          <p:cNvPr id="5" name="Title 4"/>
          <p:cNvSpPr>
            <a:spLocks noGrp="1"/>
          </p:cNvSpPr>
          <p:nvPr>
            <p:ph type="title"/>
          </p:nvPr>
        </p:nvSpPr>
        <p:spPr/>
        <p:txBody>
          <a:bodyPr>
            <a:noAutofit/>
          </a:bodyPr>
          <a:lstStyle/>
          <a:p>
            <a:r>
              <a:rPr lang="en-US" sz="2800" dirty="0" smtClean="0">
                <a:solidFill>
                  <a:schemeClr val="bg1"/>
                </a:solidFill>
                <a:latin typeface="Castellar" pitchFamily="18" charset="0"/>
              </a:rPr>
              <a:t>Congress refused to seat former Confederates elected to office.</a:t>
            </a:r>
            <a:r>
              <a:rPr lang="en-US" sz="2800" dirty="0" smtClean="0">
                <a:solidFill>
                  <a:schemeClr val="bg1"/>
                </a:solidFill>
              </a:rPr>
              <a:t/>
            </a:r>
            <a:br>
              <a:rPr lang="en-US" sz="2800" dirty="0" smtClean="0">
                <a:solidFill>
                  <a:schemeClr val="bg1"/>
                </a:solidFill>
              </a:rPr>
            </a:br>
            <a:endParaRPr lang="en-US" sz="2800" dirty="0">
              <a:solidFill>
                <a:schemeClr val="bg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half" idx="1"/>
          </p:nvPr>
        </p:nvSpPr>
        <p:spPr/>
        <p:txBody>
          <a:bodyPr/>
          <a:lstStyle/>
          <a:p>
            <a:r>
              <a:rPr lang="en-US" dirty="0" smtClean="0"/>
              <a:t>Southern Black Codes were new laws used by Southern States to control the movements and rights of recently freed African-Americans.</a:t>
            </a:r>
            <a:endParaRPr lang="en-US" dirty="0"/>
          </a:p>
        </p:txBody>
      </p:sp>
      <p:pic>
        <p:nvPicPr>
          <p:cNvPr id="8" name="Content Placeholder 7" descr="Black Code Texas.gif"/>
          <p:cNvPicPr>
            <a:picLocks noGrp="1" noChangeAspect="1"/>
          </p:cNvPicPr>
          <p:nvPr>
            <p:ph sz="half" idx="2"/>
          </p:nvPr>
        </p:nvPicPr>
        <p:blipFill>
          <a:blip r:embed="rId2" cstate="print"/>
          <a:stretch>
            <a:fillRect/>
          </a:stretch>
        </p:blipFill>
        <p:spPr>
          <a:xfrm>
            <a:off x="4114800" y="1219200"/>
            <a:ext cx="4911822" cy="4800600"/>
          </a:xfrm>
        </p:spPr>
      </p:pic>
      <p:sp>
        <p:nvSpPr>
          <p:cNvPr id="5" name="Title 4"/>
          <p:cNvSpPr>
            <a:spLocks noGrp="1"/>
          </p:cNvSpPr>
          <p:nvPr>
            <p:ph type="title"/>
          </p:nvPr>
        </p:nvSpPr>
        <p:spPr/>
        <p:txBody>
          <a:bodyPr/>
          <a:lstStyle/>
          <a:p>
            <a:pPr algn="ctr"/>
            <a:r>
              <a:rPr lang="en-US" dirty="0" smtClean="0"/>
              <a:t>BLACK CODES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85000" lnSpcReduction="20000"/>
          </a:bodyPr>
          <a:lstStyle/>
          <a:p>
            <a:r>
              <a:rPr lang="en-US" dirty="0" smtClean="0"/>
              <a:t>1.  The first goal of the Radical Republicans was to protect the newly free African-Americans, their rights, and their property.  Moreover, they wanted to ensure equality of  opportunity under the law. </a:t>
            </a:r>
            <a:endParaRPr lang="en-US" dirty="0"/>
          </a:p>
        </p:txBody>
      </p:sp>
      <p:sp>
        <p:nvSpPr>
          <p:cNvPr id="7" name="Content Placeholder 6"/>
          <p:cNvSpPr>
            <a:spLocks noGrp="1"/>
          </p:cNvSpPr>
          <p:nvPr>
            <p:ph sz="half" idx="2"/>
          </p:nvPr>
        </p:nvSpPr>
        <p:spPr/>
        <p:txBody>
          <a:bodyPr>
            <a:normAutofit fontScale="85000" lnSpcReduction="20000"/>
          </a:bodyPr>
          <a:lstStyle/>
          <a:p>
            <a:r>
              <a:rPr lang="en-US" dirty="0" smtClean="0"/>
              <a:t>2.  Preventing former Confederates from taking political power in the South was a key to protecting African-American rights.  Radical Republicans wanted to prevent members of the CSA from holding office – and supported both African-American and Carpetbagger (Northerners) candidates.</a:t>
            </a:r>
            <a:endParaRPr lang="en-US" dirty="0"/>
          </a:p>
        </p:txBody>
      </p:sp>
      <p:sp>
        <p:nvSpPr>
          <p:cNvPr id="4" name="Title 3"/>
          <p:cNvSpPr>
            <a:spLocks noGrp="1"/>
          </p:cNvSpPr>
          <p:nvPr>
            <p:ph type="title"/>
          </p:nvPr>
        </p:nvSpPr>
        <p:spPr/>
        <p:txBody>
          <a:bodyPr>
            <a:normAutofit fontScale="90000"/>
          </a:bodyPr>
          <a:lstStyle/>
          <a:p>
            <a:r>
              <a:rPr lang="en-US" smtClean="0"/>
              <a:t>The Goals of the Radical Republicans in Congress, 1860s:</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Johnson Vetoes Freedman's Bureau.jpg"/>
          <p:cNvPicPr>
            <a:picLocks noGrp="1" noChangeAspect="1"/>
          </p:cNvPicPr>
          <p:nvPr>
            <p:ph idx="1"/>
          </p:nvPr>
        </p:nvPicPr>
        <p:blipFill>
          <a:blip r:embed="rId2" cstate="print"/>
          <a:stretch>
            <a:fillRect/>
          </a:stretch>
        </p:blipFill>
        <p:spPr>
          <a:xfrm>
            <a:off x="2971800" y="1104614"/>
            <a:ext cx="3200400" cy="5279010"/>
          </a:xfrm>
        </p:spPr>
      </p:pic>
      <p:sp>
        <p:nvSpPr>
          <p:cNvPr id="5" name="Title 4"/>
          <p:cNvSpPr>
            <a:spLocks noGrp="1"/>
          </p:cNvSpPr>
          <p:nvPr>
            <p:ph type="title"/>
          </p:nvPr>
        </p:nvSpPr>
        <p:spPr/>
        <p:txBody>
          <a:bodyPr/>
          <a:lstStyle/>
          <a:p>
            <a:r>
              <a:rPr lang="en-US" dirty="0" smtClean="0"/>
              <a:t>Andrew Johnson and the VETO</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solidFill>
                  <a:schemeClr val="accent1">
                    <a:lumMod val="75000"/>
                  </a:schemeClr>
                </a:solidFill>
              </a:rPr>
              <a:t>The two laws which Johnson vetoed, but Congress passed into law by override were: </a:t>
            </a:r>
          </a:p>
          <a:p>
            <a:endParaRPr lang="en-US" dirty="0" smtClean="0">
              <a:solidFill>
                <a:schemeClr val="accent1">
                  <a:lumMod val="75000"/>
                </a:schemeClr>
              </a:solidFill>
            </a:endParaRPr>
          </a:p>
          <a:p>
            <a:pPr lvl="1"/>
            <a:r>
              <a:rPr lang="en-US" dirty="0" smtClean="0">
                <a:solidFill>
                  <a:schemeClr val="accent1">
                    <a:lumMod val="75000"/>
                  </a:schemeClr>
                </a:solidFill>
              </a:rPr>
              <a:t>1.  The Civil Rights Act of 1866</a:t>
            </a:r>
          </a:p>
          <a:p>
            <a:pPr lvl="1"/>
            <a:endParaRPr lang="en-US" dirty="0" smtClean="0">
              <a:solidFill>
                <a:schemeClr val="accent1">
                  <a:lumMod val="75000"/>
                </a:schemeClr>
              </a:solidFill>
            </a:endParaRPr>
          </a:p>
          <a:p>
            <a:pPr lvl="1"/>
            <a:r>
              <a:rPr lang="en-US" dirty="0" smtClean="0">
                <a:solidFill>
                  <a:schemeClr val="accent1">
                    <a:lumMod val="75000"/>
                  </a:schemeClr>
                </a:solidFill>
              </a:rPr>
              <a:t>2.  The Freedman’s Bureau Extension Act</a:t>
            </a:r>
            <a:endParaRPr lang="en-US" dirty="0">
              <a:solidFill>
                <a:schemeClr val="accent1">
                  <a:lumMod val="75000"/>
                </a:schemeClr>
              </a:solidFill>
            </a:endParaRPr>
          </a:p>
        </p:txBody>
      </p:sp>
      <p:sp>
        <p:nvSpPr>
          <p:cNvPr id="3" name="Title 2"/>
          <p:cNvSpPr>
            <a:spLocks noGrp="1"/>
          </p:cNvSpPr>
          <p:nvPr>
            <p:ph type="title"/>
          </p:nvPr>
        </p:nvSpPr>
        <p:spPr/>
        <p:txBody>
          <a:bodyPr/>
          <a:lstStyle/>
          <a:p>
            <a:r>
              <a:rPr lang="en-US" dirty="0" smtClean="0"/>
              <a:t>Congress OVERRIDES Johnson</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257</TotalTime>
  <Words>925</Words>
  <Application>Microsoft Office PowerPoint</Application>
  <PresentationFormat>On-screen Show (4:3)</PresentationFormat>
  <Paragraphs>53</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Concourse</vt:lpstr>
      <vt:lpstr>The Battle Over Reconstruction</vt:lpstr>
      <vt:lpstr>The 13th Amendment to the Constitution</vt:lpstr>
      <vt:lpstr>Andrew Johnson’s Restoration</vt:lpstr>
      <vt:lpstr>Why did Congress object?</vt:lpstr>
      <vt:lpstr>Congress refused to seat former Confederates elected to office. </vt:lpstr>
      <vt:lpstr>BLACK CODES </vt:lpstr>
      <vt:lpstr>The Goals of the Radical Republicans in Congress, 1860s:</vt:lpstr>
      <vt:lpstr>Andrew Johnson and the VETO</vt:lpstr>
      <vt:lpstr>Congress OVERRIDES Johnson</vt:lpstr>
      <vt:lpstr>The 14th Amendment </vt:lpstr>
      <vt:lpstr>The Fourteenth Amendment</vt:lpstr>
      <vt:lpstr>The Fourteenth Amendment</vt:lpstr>
      <vt:lpstr>The Fourteenth Amendment</vt:lpstr>
      <vt:lpstr>Radical Republican Policies:</vt:lpstr>
      <vt:lpstr>African American Elected Leaders</vt:lpstr>
      <vt:lpstr>Blanche K. Bruce</vt:lpstr>
      <vt:lpstr>Scalawags</vt:lpstr>
      <vt:lpstr>Carpetbaggers</vt:lpstr>
      <vt:lpstr>The Impeachment of Andrew Johnson</vt:lpstr>
      <vt:lpstr>President Ulysses S. Grant, Republican</vt:lpstr>
      <vt:lpstr>The Rise of Hate Groups</vt:lpstr>
    </vt:vector>
  </TitlesOfParts>
  <Company>Virginia Beach City Public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Battle Over Reconstruction</dc:title>
  <dc:creator>Adam Patrick Henry</dc:creator>
  <cp:lastModifiedBy>vjdean</cp:lastModifiedBy>
  <cp:revision>13</cp:revision>
  <dcterms:created xsi:type="dcterms:W3CDTF">2010-08-24T17:38:20Z</dcterms:created>
  <dcterms:modified xsi:type="dcterms:W3CDTF">2013-08-23T17:37:29Z</dcterms:modified>
</cp:coreProperties>
</file>